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35" r:id="rId1"/>
  </p:sldMasterIdLst>
  <p:sldIdLst>
    <p:sldId id="256" r:id="rId2"/>
    <p:sldId id="269" r:id="rId3"/>
    <p:sldId id="270" r:id="rId4"/>
    <p:sldId id="271" r:id="rId5"/>
    <p:sldId id="272" r:id="rId6"/>
    <p:sldId id="257" r:id="rId7"/>
    <p:sldId id="261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291" r:id="rId16"/>
    <p:sldId id="292" r:id="rId17"/>
    <p:sldId id="273" r:id="rId18"/>
    <p:sldId id="265" r:id="rId19"/>
    <p:sldId id="289" r:id="rId20"/>
    <p:sldId id="260" r:id="rId21"/>
    <p:sldId id="262" r:id="rId22"/>
    <p:sldId id="263" r:id="rId23"/>
    <p:sldId id="274" r:id="rId24"/>
    <p:sldId id="266" r:id="rId25"/>
    <p:sldId id="276" r:id="rId26"/>
    <p:sldId id="277" r:id="rId27"/>
    <p:sldId id="275" r:id="rId28"/>
    <p:sldId id="290" r:id="rId29"/>
    <p:sldId id="268" r:id="rId30"/>
    <p:sldId id="279" r:id="rId31"/>
    <p:sldId id="280" r:id="rId32"/>
    <p:sldId id="281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585"/>
    <p:restoredTop sz="93216"/>
  </p:normalViewPr>
  <p:slideViewPr>
    <p:cSldViewPr snapToGrid="0" snapToObjects="1">
      <p:cViewPr>
        <p:scale>
          <a:sx n="100" d="100"/>
          <a:sy n="100" d="100"/>
        </p:scale>
        <p:origin x="-408" y="-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2.jpe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verOverlay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150BBB4-409E-0C4E-88A6-400F6D1D481D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D57B0AA-AC8E-4463-ADAC-E87D09B82E4F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1194101" y="2887530"/>
            <a:ext cx="6779110" cy="923330"/>
            <a:chOff x="1172584" y="1381459"/>
            <a:chExt cx="6779110" cy="923330"/>
          </a:xfrm>
          <a:effectLst>
            <a:outerShdw blurRad="38100" dist="12700" dir="16200000" rotWithShape="0">
              <a:prstClr val="black">
                <a:alpha val="30000"/>
              </a:prstClr>
            </a:outerShdw>
          </a:effectLst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ln w="3175">
                    <a:solidFill>
                      <a:schemeClr val="tx2">
                        <a:alpha val="60000"/>
                      </a:schemeClr>
                    </a:solidFill>
                  </a:ln>
                  <a:solidFill>
                    <a:schemeClr val="tx2">
                      <a:lumMod val="90000"/>
                    </a:schemeClr>
                  </a:solidFill>
                  <a:effectLst>
                    <a:outerShdw blurRad="34925" dist="12700" dir="14400000" algn="ctr" rotWithShape="0">
                      <a:srgbClr val="000000">
                        <a:alpha val="21000"/>
                      </a:srgbClr>
                    </a:outerShdw>
                  </a:effectLst>
                  <a:latin typeface="Wingdings" pitchFamily="2" charset="2"/>
                </a:rPr>
                <a:t></a:t>
              </a:r>
              <a:endParaRPr lang="en-US" sz="5400" dirty="0">
                <a:ln w="3175">
                  <a:solidFill>
                    <a:schemeClr val="tx2">
                      <a:alpha val="60000"/>
                    </a:schemeClr>
                  </a:solidFill>
                </a:ln>
                <a:solidFill>
                  <a:schemeClr val="tx2">
                    <a:lumMod val="90000"/>
                  </a:schemeClr>
                </a:solidFill>
                <a:effectLst>
                  <a:outerShdw blurRad="34925" dist="12700" dir="14400000" algn="ctr" rotWithShape="0">
                    <a:srgbClr val="000000">
                      <a:alpha val="21000"/>
                    </a:srgbClr>
                  </a:outerShdw>
                </a:effectLst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293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3341" y="1387737"/>
            <a:ext cx="6777318" cy="1731982"/>
          </a:xfrm>
        </p:spPr>
        <p:txBody>
          <a:bodyPr anchor="b"/>
          <a:lstStyle>
            <a:lvl1pPr>
              <a:defRPr>
                <a:ln w="3175">
                  <a:solidFill>
                    <a:schemeClr val="tx1">
                      <a:alpha val="65000"/>
                    </a:schemeClr>
                  </a:solidFill>
                </a:ln>
                <a:solidFill>
                  <a:schemeClr val="tx1"/>
                </a:solidFill>
                <a:effectLst>
                  <a:outerShdw blurRad="25400" dist="12700" dir="14220000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67862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0BBB4-409E-0C4E-88A6-400F6D1D481D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23F92-5367-C14E-8FB6-7D1FE84495D5}" type="slidenum">
              <a:rPr lang="en-US" smtClean="0"/>
              <a:t>‹#›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5" name="TextBox 14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6560" y="559398"/>
            <a:ext cx="1678193" cy="556676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8488" y="849854"/>
            <a:ext cx="5507917" cy="502382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0BBB4-409E-0C4E-88A6-400F6D1D481D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23F92-5367-C14E-8FB6-7D1FE84495D5}" type="slidenum">
              <a:rPr lang="en-US" smtClean="0"/>
              <a:t>‹#›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 rot="5400000">
            <a:off x="3909050" y="2880823"/>
            <a:ext cx="5480154" cy="923330"/>
            <a:chOff x="1815339" y="1381459"/>
            <a:chExt cx="5480154" cy="923330"/>
          </a:xfrm>
        </p:grpSpPr>
        <p:sp>
          <p:nvSpPr>
            <p:cNvPr id="12" name="TextBox 11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 flipV="1">
              <a:off x="1815339" y="1924709"/>
              <a:ext cx="2468880" cy="2505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4826613" y="1927417"/>
              <a:ext cx="2468880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0BBB4-409E-0C4E-88A6-400F6D1D481D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23F92-5367-C14E-8FB6-7D1FE84495D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3" name="TextBox 12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overOverlay.png"/>
          <p:cNvPicPr>
            <a:picLocks noChangeAspect="1"/>
          </p:cNvPicPr>
          <p:nvPr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172584" y="2887579"/>
            <a:ext cx="6779110" cy="923330"/>
            <a:chOff x="1172584" y="1381459"/>
            <a:chExt cx="6779110" cy="923330"/>
          </a:xfrm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7412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40" y="1204857"/>
            <a:ext cx="7754713" cy="1910716"/>
          </a:xfrm>
        </p:spPr>
        <p:txBody>
          <a:bodyPr anchor="b"/>
          <a:lstStyle>
            <a:lvl1pPr algn="ctr">
              <a:defRPr sz="54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8" y="3767316"/>
            <a:ext cx="7734747" cy="15001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0BBB4-409E-0C4E-88A6-400F6D1D481D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23F92-5367-C14E-8FB6-7D1FE84495D5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0BBB4-409E-0C4E-88A6-400F6D1D481D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23F92-5367-C14E-8FB6-7D1FE84495D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85800" y="2240280"/>
            <a:ext cx="3803904" cy="38770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4"/>
          </p:nvPr>
        </p:nvSpPr>
        <p:spPr>
          <a:xfrm>
            <a:off x="4645151" y="2240280"/>
            <a:ext cx="3803904" cy="38770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1560" y="2240280"/>
            <a:ext cx="3442446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8488" y="2947595"/>
            <a:ext cx="3803904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02306" y="2240280"/>
            <a:ext cx="3447288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944368"/>
            <a:ext cx="3799728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0BBB4-409E-0C4E-88A6-400F6D1D481D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23F92-5367-C14E-8FB6-7D1FE84495D5}" type="slidenum">
              <a:rPr lang="en-US" smtClean="0"/>
              <a:t>‹#›</a:t>
            </a:fld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6" name="TextBox 15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0BBB4-409E-0C4E-88A6-400F6D1D481D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23F92-5367-C14E-8FB6-7D1FE84495D5}" type="slidenum">
              <a:rPr lang="en-US" smtClean="0"/>
              <a:t>‹#›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0BBB4-409E-0C4E-88A6-400F6D1D481D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23F92-5367-C14E-8FB6-7D1FE84495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4579" y="1678195"/>
            <a:ext cx="3422483" cy="1886921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001" y="559398"/>
            <a:ext cx="4116667" cy="5566765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4579" y="3603812"/>
            <a:ext cx="3411725" cy="251728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0BBB4-409E-0C4E-88A6-400F6D1D481D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4A37A-AFC2-4A01-80A1-FC20F2C0D5B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731" y="4668818"/>
            <a:ext cx="7767021" cy="644729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40000">
            <a:off x="2183792" y="666965"/>
            <a:ext cx="4772156" cy="3598016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24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8489" y="5324306"/>
            <a:ext cx="7756264" cy="804862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50BBB4-409E-0C4E-88A6-400F6D1D481D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23F92-5367-C14E-8FB6-7D1FE84495D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83000">
                <a:schemeClr val="bg1">
                  <a:alpha val="11000"/>
                </a:schemeClr>
              </a:gs>
              <a:gs pos="100000">
                <a:schemeClr val="bg2">
                  <a:lumMod val="75000"/>
                  <a:alpha val="2300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8490" y="570156"/>
            <a:ext cx="7756263" cy="1054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7" y="2248347"/>
            <a:ext cx="7745505" cy="3877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0378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5150BBB4-409E-0C4E-88A6-400F6D1D481D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16144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39264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0F423F92-5367-C14E-8FB6-7D1FE84495D5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6" r:id="rId1"/>
    <p:sldLayoutId id="2147483837" r:id="rId2"/>
    <p:sldLayoutId id="2147483838" r:id="rId3"/>
    <p:sldLayoutId id="2147483839" r:id="rId4"/>
    <p:sldLayoutId id="2147483840" r:id="rId5"/>
    <p:sldLayoutId id="2147483841" r:id="rId6"/>
    <p:sldLayoutId id="2147483842" r:id="rId7"/>
    <p:sldLayoutId id="2147483843" r:id="rId8"/>
    <p:sldLayoutId id="2147483844" r:id="rId9"/>
    <p:sldLayoutId id="2147483845" r:id="rId10"/>
    <p:sldLayoutId id="2147483846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576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7724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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50876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14884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78892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Relationship Id="rId3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Developing Well-Functioning Institutions For GEMs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Improving Emerging Market valuations, corporate governance, and more</a:t>
            </a:r>
            <a:r>
              <a:rPr lang="is-I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744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6491" y="2247900"/>
            <a:ext cx="5171017" cy="3878263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Enron’s Fall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379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7750" y="2510631"/>
            <a:ext cx="7048500" cy="33528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Tyco International: A Corporate Governance Failure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794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70200" y="2993231"/>
            <a:ext cx="3403600" cy="23876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Tyco International: A Corporate Governance Failure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700" y="2159000"/>
            <a:ext cx="8102600" cy="431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05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4900" y="1939130"/>
            <a:ext cx="6946900" cy="369966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Associates Corporate Governance Failure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163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5200" y="2070312"/>
            <a:ext cx="7124700" cy="4901988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MCI-</a:t>
            </a:r>
            <a:r>
              <a:rPr lang="en-US" dirty="0" err="1" smtClean="0"/>
              <a:t>Wordcom</a:t>
            </a:r>
            <a:r>
              <a:rPr lang="en-US" dirty="0" smtClean="0"/>
              <a:t> Corporate Governance Failure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976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9500" y="2231230"/>
            <a:ext cx="6946900" cy="4753769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Tesla Corporate Governance Failure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59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9199" y="2019300"/>
            <a:ext cx="7225553" cy="35560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Hot Off The Media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579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principal agent problem becomes more complicated with banks and other financial institutions, which must comply with rules and regulations (e.g., Reserve Requirements, margin requirements, fiduciary obligations etc.)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Principal-Agent Problem (continued)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758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Banks’s activities are more opaque</a:t>
            </a:r>
          </a:p>
          <a:p>
            <a:r>
              <a:rPr lang="en-US" dirty="0" smtClean="0"/>
              <a:t>Banks face the </a:t>
            </a:r>
            <a:r>
              <a:rPr lang="en-US" b="1" dirty="0" smtClean="0"/>
              <a:t>adverse selection </a:t>
            </a:r>
            <a:r>
              <a:rPr lang="en-US" dirty="0" smtClean="0"/>
              <a:t>and the </a:t>
            </a:r>
            <a:r>
              <a:rPr lang="en-US" b="1" dirty="0" smtClean="0"/>
              <a:t>moral hazard </a:t>
            </a:r>
            <a:r>
              <a:rPr lang="en-US" dirty="0" smtClean="0"/>
              <a:t>problem, arising from </a:t>
            </a:r>
            <a:r>
              <a:rPr lang="en-US" b="1" dirty="0" smtClean="0"/>
              <a:t>asymmetric information</a:t>
            </a:r>
            <a:r>
              <a:rPr lang="en-US" dirty="0" smtClean="0"/>
              <a:t>. </a:t>
            </a:r>
          </a:p>
          <a:p>
            <a:r>
              <a:rPr lang="en-US" dirty="0" smtClean="0"/>
              <a:t>Ownership may be dispersed by government</a:t>
            </a:r>
          </a:p>
          <a:p>
            <a:r>
              <a:rPr lang="en-US" dirty="0" smtClean="0"/>
              <a:t>Deposit insurance may reduce depositor incentive to monitor management.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Why Banks Pose A Special Governance Problem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417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0701" y="2616200"/>
            <a:ext cx="7924052" cy="3878263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/>
              <a:t>How Developed Countries Solve The Principal-Agent Problem—Good Governance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313951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Investors value EM firms at a discount to their developed market peers, especially those of the US and UK.</a:t>
            </a:r>
          </a:p>
          <a:p>
            <a:r>
              <a:rPr lang="en-US" b="1" dirty="0" smtClean="0"/>
              <a:t>Argentina-based YPF </a:t>
            </a:r>
            <a:r>
              <a:rPr lang="en-US" b="1" dirty="0" err="1"/>
              <a:t>Sociedad</a:t>
            </a:r>
            <a:r>
              <a:rPr lang="en-US" b="1" dirty="0"/>
              <a:t> </a:t>
            </a:r>
            <a:r>
              <a:rPr lang="en-US" b="1" dirty="0" err="1"/>
              <a:t>Anonima</a:t>
            </a:r>
            <a:r>
              <a:rPr lang="en-US" b="1" dirty="0"/>
              <a:t> (YPF)</a:t>
            </a:r>
            <a:r>
              <a:rPr lang="en-US" dirty="0" smtClean="0"/>
              <a:t>, for instance, trades at a PE of 8.39, while Chevron trades at a PE of 18.74. This means that YPF is trading at roughly 60% discount to Chevron.</a:t>
            </a:r>
          </a:p>
          <a:p>
            <a:r>
              <a:rPr lang="en-US" dirty="0" smtClean="0"/>
              <a:t>That’s because of difference in accounting standards, macroeconomic conditions, and legal environments between developed and </a:t>
            </a:r>
            <a:r>
              <a:rPr lang="en-US" dirty="0" smtClean="0"/>
              <a:t>EM.</a:t>
            </a:r>
          </a:p>
          <a:p>
            <a:r>
              <a:rPr lang="en-US" dirty="0" smtClean="0"/>
              <a:t>They </a:t>
            </a:r>
            <a:r>
              <a:rPr lang="en-US" dirty="0" smtClean="0"/>
              <a:t>make </a:t>
            </a:r>
            <a:r>
              <a:rPr lang="en-US" dirty="0" smtClean="0"/>
              <a:t>EM equities more risky than those of developed markets.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Emerging Market Valuation Problem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80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Strengthen corporate disclosure and transparency laws.</a:t>
            </a:r>
          </a:p>
          <a:p>
            <a:r>
              <a:rPr lang="en-US" dirty="0" smtClean="0"/>
              <a:t>Publicly traded corporations in the US are required to file the 10k doc with the Securities and Exchange Commission (SEC)</a:t>
            </a:r>
          </a:p>
          <a:p>
            <a:r>
              <a:rPr lang="en-US" dirty="0" smtClean="0"/>
              <a:t>10K discloses to the public any management decision that affects materially the corporation.</a:t>
            </a:r>
          </a:p>
          <a:p>
            <a:r>
              <a:rPr lang="en-US" dirty="0" smtClean="0"/>
              <a:t>Make officers liable for the documents they sign (Sarbanes-Oxley Act).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How Developed Countries Solve The Principal-Agent Problem—Apply </a:t>
            </a:r>
            <a:r>
              <a:rPr lang="en-US" sz="3600" dirty="0" smtClean="0"/>
              <a:t>the rule of </a:t>
            </a:r>
            <a:r>
              <a:rPr lang="en-US" sz="3600" dirty="0" smtClean="0"/>
              <a:t>law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79790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Corporations must also hire independent auditors</a:t>
            </a:r>
          </a:p>
          <a:p>
            <a:r>
              <a:rPr lang="en-US" dirty="0" smtClean="0"/>
              <a:t>Stockholders can file complaints with SEC or file class action suits against management</a:t>
            </a:r>
          </a:p>
          <a:p>
            <a:r>
              <a:rPr lang="en-US" dirty="0" smtClean="0"/>
              <a:t>Corporate raiders can accumulate the stock of companies that fail to enhance shareholder and make a takeover bid (e.g., RJ Nabisco).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Developed Countries Solve The Principal-Agent Problem (continued)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624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Introduced after a series of corporate scandals, which cost investors a great deal of money (e.g., ENRON, </a:t>
            </a:r>
            <a:r>
              <a:rPr lang="en-US" dirty="0" err="1" smtClean="0"/>
              <a:t>Worldcom</a:t>
            </a:r>
            <a:r>
              <a:rPr lang="en-US" dirty="0" smtClean="0"/>
              <a:t>, Tyco International).</a:t>
            </a:r>
          </a:p>
          <a:p>
            <a:r>
              <a:rPr lang="en-US" dirty="0" smtClean="0"/>
              <a:t>Designed to improve corporate governance and accountability</a:t>
            </a:r>
          </a:p>
          <a:p>
            <a:r>
              <a:rPr lang="en-US" dirty="0" smtClean="0"/>
              <a:t>Protect investors from fraudulent accounting practices. 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Sarbanes-Oxley Act (2002)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468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Senior management must certify the accuracy of financial statements (section 302).</a:t>
            </a:r>
          </a:p>
          <a:p>
            <a:r>
              <a:rPr lang="en-US" dirty="0" smtClean="0"/>
              <a:t> Management and auditors should establish internal controls to assure the accuracy of financial statements (Section 304).</a:t>
            </a:r>
          </a:p>
          <a:p>
            <a:r>
              <a:rPr lang="en-US" dirty="0" smtClean="0"/>
              <a:t>Maintain key business records for five years (section 802).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Sarbanes-Oxley </a:t>
            </a:r>
            <a:r>
              <a:rPr lang="en-US" dirty="0" smtClean="0"/>
              <a:t>Act—Key Provisions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922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Corporate ownership tends to be concentrated in a few families, e.g., </a:t>
            </a:r>
            <a:r>
              <a:rPr lang="en-US" dirty="0" err="1" smtClean="0"/>
              <a:t>chaebols</a:t>
            </a:r>
            <a:r>
              <a:rPr lang="en-US" dirty="0" smtClean="0"/>
              <a:t> in South Korea, </a:t>
            </a:r>
            <a:r>
              <a:rPr lang="en-US" dirty="0" err="1" smtClean="0"/>
              <a:t>semibankirschhina</a:t>
            </a:r>
            <a:r>
              <a:rPr lang="en-US" dirty="0" smtClean="0"/>
              <a:t> in Russia, which are connected to government.</a:t>
            </a:r>
          </a:p>
          <a:p>
            <a:r>
              <a:rPr lang="en-US" dirty="0" smtClean="0"/>
              <a:t>Takeover markets are thin or non-existent</a:t>
            </a:r>
          </a:p>
          <a:p>
            <a:r>
              <a:rPr lang="en-US" dirty="0" smtClean="0"/>
              <a:t>Poor judicial process and enforcement of the law</a:t>
            </a:r>
          </a:p>
          <a:p>
            <a:r>
              <a:rPr lang="en-US" dirty="0" smtClean="0"/>
              <a:t>Crony capitalism settles in, killing economic growth.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Achieving Good Governance Has Been Difficult For 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29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Learn from role models</a:t>
            </a:r>
          </a:p>
          <a:p>
            <a:r>
              <a:rPr lang="en-US" dirty="0" smtClean="0"/>
              <a:t>Accelerate the expansion of the corporate market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But There Things That Can Be Done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47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Hong Kong Monetary Authority (HKMA) and Authority of Singapore (MAS) have:</a:t>
            </a:r>
          </a:p>
          <a:p>
            <a:r>
              <a:rPr lang="en-US" dirty="0"/>
              <a:t>E</a:t>
            </a:r>
            <a:r>
              <a:rPr lang="en-US" dirty="0" smtClean="0"/>
              <a:t>nhanced competition by opening the financial sector to foreign investors</a:t>
            </a:r>
          </a:p>
          <a:p>
            <a:r>
              <a:rPr lang="en-US" dirty="0" smtClean="0"/>
              <a:t>Developed legal and bankruptcy frameworks</a:t>
            </a:r>
          </a:p>
          <a:p>
            <a:r>
              <a:rPr lang="en-US" dirty="0" smtClean="0"/>
              <a:t>Established audit committees made up by non-executive directors</a:t>
            </a:r>
          </a:p>
          <a:p>
            <a:r>
              <a:rPr lang="en-US" dirty="0" smtClean="0"/>
              <a:t>Required a separation of financial from the  non-financial businesses</a:t>
            </a:r>
          </a:p>
          <a:p>
            <a:r>
              <a:rPr lang="en-US" dirty="0" smtClean="0"/>
              <a:t>Changed audit firms every five years.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HK: A Role Model For EMs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3888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http://</a:t>
            </a:r>
            <a:r>
              <a:rPr lang="en-US" dirty="0" err="1"/>
              <a:t>www.forbes.com</a:t>
            </a:r>
            <a:r>
              <a:rPr lang="en-US" dirty="0"/>
              <a:t>/sites/</a:t>
            </a:r>
            <a:r>
              <a:rPr lang="en-US" dirty="0" err="1"/>
              <a:t>panosmourdoukoutas</a:t>
            </a:r>
            <a:r>
              <a:rPr lang="en-US" dirty="0"/>
              <a:t>/2016/11/05/will-china-kill-</a:t>
            </a:r>
            <a:r>
              <a:rPr lang="en-US" dirty="0" err="1"/>
              <a:t>hong</a:t>
            </a:r>
            <a:r>
              <a:rPr lang="en-US" dirty="0"/>
              <a:t>-</a:t>
            </a:r>
            <a:r>
              <a:rPr lang="en-US" dirty="0" err="1"/>
              <a:t>kongs</a:t>
            </a:r>
            <a:r>
              <a:rPr lang="en-US" dirty="0"/>
              <a:t>-advantage/#bb5f7a9bf8e5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 more: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55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8490" y="2247900"/>
            <a:ext cx="8061809" cy="46101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88490" y="595556"/>
            <a:ext cx="7756263" cy="1054250"/>
          </a:xfrm>
        </p:spPr>
        <p:txBody>
          <a:bodyPr/>
          <a:lstStyle/>
          <a:p>
            <a:r>
              <a:rPr lang="en-US" dirty="0" smtClean="0"/>
              <a:t>Brazil: Strengthen Shareholder Rights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68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Support private sector economic growth—allocating capital to productive investments; and minimize exposure to FX risk for domestic issuers and investors</a:t>
            </a:r>
          </a:p>
          <a:p>
            <a:r>
              <a:rPr lang="en-US" dirty="0" smtClean="0"/>
              <a:t>Encourage domestic long-term and diversified investments—investors have more choices and make available pools of funds for infrastructure and innovative projects.</a:t>
            </a:r>
          </a:p>
          <a:p>
            <a:r>
              <a:rPr lang="en-US" dirty="0" smtClean="0"/>
              <a:t>Diversify sources of credit and associated risk, which leads to greater financial and market stability.</a:t>
            </a:r>
          </a:p>
          <a:p>
            <a:r>
              <a:rPr lang="en-US" dirty="0" smtClean="0"/>
              <a:t>Promote greater market discipline and transparency—corporate bond issuing requires additional disclosures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Role Corporate Bond Markets Play In The Financial System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061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Developed country accounting standards are transparent and accessible  to all investors</a:t>
            </a:r>
          </a:p>
          <a:p>
            <a:r>
              <a:rPr lang="en-US" dirty="0" smtClean="0"/>
              <a:t>US</a:t>
            </a:r>
            <a:r>
              <a:rPr lang="en-US" dirty="0"/>
              <a:t>/UK accounting standards provide more information to outside investors.</a:t>
            </a:r>
          </a:p>
          <a:p>
            <a:r>
              <a:rPr lang="en-US" dirty="0"/>
              <a:t>Germany/Japan accounting </a:t>
            </a:r>
            <a:r>
              <a:rPr lang="en-US" dirty="0" smtClean="0"/>
              <a:t>standards provide less information to outsiders</a:t>
            </a:r>
          </a:p>
          <a:p>
            <a:r>
              <a:rPr lang="en-US" dirty="0" smtClean="0"/>
              <a:t>EM country standards come in different versions: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Accounting Standards And Market Valuations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336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Improve information availability and accuracy</a:t>
            </a:r>
          </a:p>
          <a:p>
            <a:pPr marL="0" indent="0">
              <a:buNone/>
            </a:pPr>
            <a:r>
              <a:rPr lang="en-US" dirty="0" smtClean="0"/>
              <a:t>--Establish robust accounting and reporting standards</a:t>
            </a:r>
          </a:p>
          <a:p>
            <a:pPr marL="0" indent="0">
              <a:buNone/>
            </a:pPr>
            <a:r>
              <a:rPr lang="en-US" dirty="0" smtClean="0"/>
              <a:t>--Improve market data collection and assimilation processes</a:t>
            </a:r>
          </a:p>
          <a:p>
            <a:r>
              <a:rPr lang="en-US" dirty="0" smtClean="0"/>
              <a:t>Establish the competitiveness of market infrastructure and intermediaries</a:t>
            </a:r>
          </a:p>
          <a:p>
            <a:pPr marL="0" indent="0">
              <a:buNone/>
            </a:pPr>
            <a:r>
              <a:rPr lang="en-US" dirty="0" smtClean="0"/>
              <a:t>--minimize fragmentation in market infrastructure</a:t>
            </a:r>
          </a:p>
          <a:p>
            <a:pPr marL="0" indent="0">
              <a:buNone/>
            </a:pPr>
            <a:r>
              <a:rPr lang="en-US" dirty="0" smtClean="0"/>
              <a:t>--Ensure market infrastructure is competitively positioned</a:t>
            </a:r>
          </a:p>
          <a:p>
            <a:pPr marL="0" indent="0">
              <a:buNone/>
            </a:pPr>
            <a:r>
              <a:rPr lang="en-US" dirty="0" smtClean="0"/>
              <a:t>--Develop sophisticate and competitive environment for financial intermediation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Source: World Economic Forum (April, 2015).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To Enhance Market Efficiency And Transparency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791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Improve transparency and confidence in market mechanisms</a:t>
            </a:r>
          </a:p>
          <a:p>
            <a:r>
              <a:rPr lang="en-US" dirty="0" smtClean="0"/>
              <a:t>Offer attractive and diverse opportunities</a:t>
            </a:r>
          </a:p>
          <a:p>
            <a:r>
              <a:rPr lang="en-US" dirty="0" smtClean="0"/>
              <a:t>Diversify investor base</a:t>
            </a:r>
          </a:p>
          <a:p>
            <a:r>
              <a:rPr lang="en-US" dirty="0" smtClean="0"/>
              <a:t>Investor education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Best Practices To Accelerate Capital Markets Development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202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Disclosure and transparency</a:t>
            </a:r>
          </a:p>
          <a:p>
            <a:r>
              <a:rPr lang="en-US" dirty="0" smtClean="0"/>
              <a:t>Risk Management</a:t>
            </a:r>
          </a:p>
          <a:p>
            <a:r>
              <a:rPr lang="en-US" dirty="0" smtClean="0"/>
              <a:t>Internal audit and management practices</a:t>
            </a:r>
          </a:p>
          <a:p>
            <a:r>
              <a:rPr lang="en-US" smtClean="0"/>
              <a:t>Incentive structures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Improve Corporate Governance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918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Management has a great deal of discretion over how financial metrics are reported to outsiders</a:t>
            </a:r>
          </a:p>
          <a:p>
            <a:r>
              <a:rPr lang="en-US" dirty="0" smtClean="0"/>
              <a:t>While the legal environment limits discretion</a:t>
            </a:r>
          </a:p>
          <a:p>
            <a:r>
              <a:rPr lang="en-US" dirty="0" smtClean="0"/>
              <a:t>And lack of “rule of law” makes matters worse. 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Accounting Standards And Market </a:t>
            </a:r>
            <a:r>
              <a:rPr lang="en-US" dirty="0" smtClean="0"/>
              <a:t>Valuations (continued)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0986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List shares to a US Exchange (e.g., </a:t>
            </a:r>
            <a:r>
              <a:rPr lang="en-US" dirty="0" err="1" smtClean="0"/>
              <a:t>Alibaba</a:t>
            </a:r>
            <a:r>
              <a:rPr lang="en-US" dirty="0"/>
              <a:t>,</a:t>
            </a:r>
            <a:r>
              <a:rPr lang="en-US" dirty="0" smtClean="0"/>
              <a:t> </a:t>
            </a:r>
            <a:r>
              <a:rPr lang="en-US" dirty="0" err="1" smtClean="0"/>
              <a:t>Baidu</a:t>
            </a:r>
            <a:r>
              <a:rPr lang="en-US" dirty="0" smtClean="0"/>
              <a:t>, and </a:t>
            </a:r>
            <a:r>
              <a:rPr lang="en-US" dirty="0" err="1" smtClean="0"/>
              <a:t>Petrobas</a:t>
            </a:r>
            <a:r>
              <a:rPr lang="en-US" dirty="0" smtClean="0"/>
              <a:t> have listed shares in NYSE).</a:t>
            </a:r>
          </a:p>
          <a:p>
            <a:r>
              <a:rPr lang="en-US" dirty="0" smtClean="0"/>
              <a:t>Improve transparency. </a:t>
            </a:r>
          </a:p>
          <a:p>
            <a:r>
              <a:rPr lang="en-US" dirty="0" smtClean="0"/>
              <a:t>Strengthen legal environment to protect investor rights.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GEMs Can Improve Market Valuations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876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Corporate governance: institutions and practices that allocate and execute authority in an organization</a:t>
            </a:r>
          </a:p>
          <a:p>
            <a:r>
              <a:rPr lang="en-US" dirty="0" smtClean="0"/>
              <a:t>Mechanisms for selecting, monitoring, and replacing corporate officials</a:t>
            </a:r>
          </a:p>
          <a:p>
            <a:r>
              <a:rPr lang="en-US" dirty="0" smtClean="0"/>
              <a:t>Corporate governance must address the “</a:t>
            </a:r>
            <a:r>
              <a:rPr lang="en-US" dirty="0"/>
              <a:t>P</a:t>
            </a:r>
            <a:r>
              <a:rPr lang="en-US" dirty="0" smtClean="0"/>
              <a:t>rincipal-Agent” proble</a:t>
            </a:r>
            <a:r>
              <a:rPr lang="en-US" dirty="0"/>
              <a:t>m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Strengthening Financial Sector Governance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04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It arises in large organizations where managers are the agents of other corporate stakeholders, especially stockholders who are the owners of the corporation.</a:t>
            </a:r>
          </a:p>
          <a:p>
            <a:r>
              <a:rPr lang="en-US" dirty="0" smtClean="0"/>
              <a:t>In an ideal corporate governance system, managers must take decision and actions that serve the interests of stockholders.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Principal-Agent (“Agency”) Problem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215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a real world corporate governance system, managers may end up </a:t>
            </a:r>
            <a:r>
              <a:rPr lang="en-US" dirty="0" smtClean="0"/>
              <a:t>“hijacking,” the organization</a:t>
            </a:r>
          </a:p>
          <a:p>
            <a:r>
              <a:rPr lang="en-US" dirty="0" smtClean="0"/>
              <a:t>Use organization resources to advance </a:t>
            </a:r>
            <a:r>
              <a:rPr lang="en-US" dirty="0"/>
              <a:t>their own </a:t>
            </a:r>
            <a:r>
              <a:rPr lang="en-US" dirty="0" smtClean="0"/>
              <a:t>interests, rather than the interests of stockholders</a:t>
            </a:r>
          </a:p>
          <a:p>
            <a:r>
              <a:rPr lang="en-US" dirty="0"/>
              <a:t>S</a:t>
            </a:r>
            <a:r>
              <a:rPr lang="en-US" dirty="0" smtClean="0"/>
              <a:t>tockholders </a:t>
            </a:r>
            <a:r>
              <a:rPr lang="en-US" dirty="0"/>
              <a:t>usually lack the mechanisms to monitor and influence the actions of management.</a:t>
            </a:r>
          </a:p>
          <a:p>
            <a:r>
              <a:rPr lang="en-US" dirty="0"/>
              <a:t>That’s poor corporate governance, which can lead to corporate  bureaucracy and corruption.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Principal-Agent Problem (continued)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904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9600" y="2758281"/>
            <a:ext cx="2844800" cy="285750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Enron’s </a:t>
            </a:r>
            <a:r>
              <a:rPr lang="en-US" dirty="0" smtClean="0"/>
              <a:t>Fall—A Corporate Governance Failure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0863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Hardcover">
  <a:themeElements>
    <a:clrScheme name="Hardcover">
      <a:dk1>
        <a:sysClr val="windowText" lastClr="000000"/>
      </a:dk1>
      <a:lt1>
        <a:sysClr val="window" lastClr="FFFFFF"/>
      </a:lt1>
      <a:dk2>
        <a:srgbClr val="895D1D"/>
      </a:dk2>
      <a:lt2>
        <a:srgbClr val="ECE9C6"/>
      </a:lt2>
      <a:accent1>
        <a:srgbClr val="873624"/>
      </a:accent1>
      <a:accent2>
        <a:srgbClr val="D6862D"/>
      </a:accent2>
      <a:accent3>
        <a:srgbClr val="D0BE40"/>
      </a:accent3>
      <a:accent4>
        <a:srgbClr val="877F6C"/>
      </a:accent4>
      <a:accent5>
        <a:srgbClr val="972109"/>
      </a:accent5>
      <a:accent6>
        <a:srgbClr val="AEB795"/>
      </a:accent6>
      <a:hlink>
        <a:srgbClr val="CC9900"/>
      </a:hlink>
      <a:folHlink>
        <a:srgbClr val="B2B2B2"/>
      </a:folHlink>
    </a:clrScheme>
    <a:fontScheme name="Hardcover">
      <a:maj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궁서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Hardcover">
      <a:fillStyleLst>
        <a:solidFill>
          <a:schemeClr val="phClr"/>
        </a:solidFill>
        <a:solidFill>
          <a:schemeClr val="phClr">
            <a:tint val="68000"/>
            <a:shade val="94000"/>
            <a:satMod val="300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80000"/>
                <a:lumMod val="98000"/>
              </a:schemeClr>
            </a:gs>
            <a:gs pos="100000">
              <a:schemeClr val="phClr">
                <a:satMod val="130000"/>
              </a:schemeClr>
            </a:gs>
          </a:gsLst>
          <a:lin ang="5160000" scaled="0"/>
        </a:gradFill>
      </a:fillStyleLst>
      <a:lnStyleLst>
        <a:ln w="12700" cap="flat" cmpd="sng" algn="ctr">
          <a:solidFill>
            <a:schemeClr val="phClr">
              <a:shade val="90000"/>
              <a:lumMod val="90000"/>
            </a:schemeClr>
          </a:solidFill>
          <a:prstDash val="solid"/>
        </a:ln>
        <a:ln w="1905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12700" dir="5400000" rotWithShape="0">
              <a:srgbClr val="000000">
                <a:alpha val="1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6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400000"/>
            </a:lightRig>
          </a:scene3d>
          <a:sp3d>
            <a:bevelT w="25400" h="25400"/>
          </a:sp3d>
        </a:effectStyle>
      </a:effectStyleLst>
      <a:bgFillStyleLst>
        <a:solidFill>
          <a:schemeClr val="phClr">
            <a:tint val="96000"/>
            <a:lumMod val="11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3000"/>
                <a:shade val="20000"/>
              </a:schemeClr>
              <a:schemeClr val="phClr">
                <a:tint val="90000"/>
                <a:shade val="85000"/>
                <a:satMod val="115000"/>
              </a:schemeClr>
            </a:duotone>
          </a:blip>
          <a:tile tx="0" ty="0" sx="60000" sy="6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50000"/>
                <a:satMod val="340000"/>
                <a:lumMod val="40000"/>
              </a:schemeClr>
              <a:schemeClr val="phClr">
                <a:tint val="92000"/>
                <a:shade val="94000"/>
                <a:hueMod val="110000"/>
                <a:satMod val="236000"/>
                <a:lum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Hardcover.thmx</Template>
  <TotalTime>634</TotalTime>
  <Words>1055</Words>
  <Application>Microsoft Macintosh PowerPoint</Application>
  <PresentationFormat>On-screen Show (4:3)</PresentationFormat>
  <Paragraphs>107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5" baseType="lpstr">
      <vt:lpstr>Book Antiqua</vt:lpstr>
      <vt:lpstr>Wingdings</vt:lpstr>
      <vt:lpstr>Hardcover</vt:lpstr>
      <vt:lpstr>Developing Well-Functioning Institutions For GEMs</vt:lpstr>
      <vt:lpstr>The Emerging Market Valuation Problem</vt:lpstr>
      <vt:lpstr>Accounting Standards And Market Valuations</vt:lpstr>
      <vt:lpstr>Accounting Standards And Market Valuations (continued)</vt:lpstr>
      <vt:lpstr>How GEMs Can Improve Market Valuations</vt:lpstr>
      <vt:lpstr>Strengthening Financial Sector Governance</vt:lpstr>
      <vt:lpstr>Principal-Agent (“Agency”) Problem</vt:lpstr>
      <vt:lpstr>Principal-Agent Problem (continued)</vt:lpstr>
      <vt:lpstr>Enron’s Fall—A Corporate Governance Failure</vt:lpstr>
      <vt:lpstr>Enron’s Fall</vt:lpstr>
      <vt:lpstr>Tyco International: A Corporate Governance Failure</vt:lpstr>
      <vt:lpstr>Tyco International: A Corporate Governance Failure</vt:lpstr>
      <vt:lpstr>Computer Associates Corporate Governance Failure</vt:lpstr>
      <vt:lpstr>MCI-Wordcom Corporate Governance Failure</vt:lpstr>
      <vt:lpstr>The Tesla Corporate Governance Failure</vt:lpstr>
      <vt:lpstr>Hot Off The Media</vt:lpstr>
      <vt:lpstr>Principal-Agent Problem (continued)</vt:lpstr>
      <vt:lpstr>Why Banks Pose A Special Governance Problem</vt:lpstr>
      <vt:lpstr>How Developed Countries Solve The Principal-Agent Problem—Good Governance</vt:lpstr>
      <vt:lpstr>How Developed Countries Solve The Principal-Agent Problem—Apply the rule of law</vt:lpstr>
      <vt:lpstr>How Developed Countries Solve The Principal-Agent Problem (continued)</vt:lpstr>
      <vt:lpstr>Sarbanes-Oxley Act (2002)</vt:lpstr>
      <vt:lpstr>Sarbanes-Oxley Act—Key Provisions</vt:lpstr>
      <vt:lpstr>Achieving Good Governance Has Been Difficult For EMs</vt:lpstr>
      <vt:lpstr>But There Things That Can Be Done</vt:lpstr>
      <vt:lpstr>HK: A Role Model For EMs</vt:lpstr>
      <vt:lpstr>Read more:</vt:lpstr>
      <vt:lpstr>Brazil: Strengthen Shareholder Rights</vt:lpstr>
      <vt:lpstr>The Role Corporate Bond Markets Play In The Financial System </vt:lpstr>
      <vt:lpstr>How To Enhance Market Efficiency And Transparency</vt:lpstr>
      <vt:lpstr>Best Practices To Accelerate Capital Markets Development</vt:lpstr>
      <vt:lpstr>Improve Corporate Governance</vt:lpstr>
    </vt:vector>
  </TitlesOfParts>
  <Company>Long Island University</Company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Developing Well-Functioning Institutions</dc:title>
  <dc:creator>Panos Mourdoukoutas</dc:creator>
  <cp:lastModifiedBy>Microsoft Office User</cp:lastModifiedBy>
  <cp:revision>77</cp:revision>
  <dcterms:created xsi:type="dcterms:W3CDTF">2016-10-23T20:09:55Z</dcterms:created>
  <dcterms:modified xsi:type="dcterms:W3CDTF">2018-11-20T22:07:54Z</dcterms:modified>
</cp:coreProperties>
</file>

<file path=docProps/thumbnail.jpeg>
</file>